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6" r:id="rId1"/>
  </p:sldMasterIdLst>
  <p:notesMasterIdLst>
    <p:notesMasterId r:id="rId28"/>
  </p:notesMasterIdLst>
  <p:sldIdLst>
    <p:sldId id="256" r:id="rId2"/>
    <p:sldId id="257" r:id="rId3"/>
    <p:sldId id="264" r:id="rId4"/>
    <p:sldId id="286" r:id="rId5"/>
    <p:sldId id="258" r:id="rId6"/>
    <p:sldId id="260" r:id="rId7"/>
    <p:sldId id="272" r:id="rId8"/>
    <p:sldId id="275" r:id="rId9"/>
    <p:sldId id="276" r:id="rId10"/>
    <p:sldId id="278" r:id="rId11"/>
    <p:sldId id="273" r:id="rId12"/>
    <p:sldId id="274" r:id="rId13"/>
    <p:sldId id="271" r:id="rId14"/>
    <p:sldId id="287" r:id="rId15"/>
    <p:sldId id="277" r:id="rId16"/>
    <p:sldId id="269" r:id="rId17"/>
    <p:sldId id="279" r:id="rId18"/>
    <p:sldId id="268" r:id="rId19"/>
    <p:sldId id="288" r:id="rId20"/>
    <p:sldId id="270" r:id="rId21"/>
    <p:sldId id="280" r:id="rId22"/>
    <p:sldId id="281" r:id="rId23"/>
    <p:sldId id="282" r:id="rId24"/>
    <p:sldId id="285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1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7CB45-3363-204F-BBF9-07265B729EAA}" type="datetimeFigureOut">
              <a:rPr lang="en-US" smtClean="0"/>
              <a:t>7/13/2015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38412-033B-174B-891C-BCCD0D2A3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69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(4/13/15 21:17) -----</a:t>
            </a:r>
          </a:p>
          <a:p>
            <a:r>
              <a:rPr lang="en-US"/>
              <a:t>type E is chromel vs constantan</a:t>
            </a:r>
          </a:p>
          <a:p>
            <a:r>
              <a:rPr lang="en-US"/>
              <a:t>type k is chromel vs aluminum</a:t>
            </a:r>
          </a:p>
          <a:p>
            <a:r>
              <a:rPr lang="en-US"/>
              <a:t>type s is platnun vs 10% rhodium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38412-033B-174B-891C-BCCD0D2A39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3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4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98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550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84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30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7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3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32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04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3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90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35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47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7/13/2015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71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88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4174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388" y="689603"/>
            <a:ext cx="8574622" cy="2616199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+mn-lt"/>
              </a:rPr>
              <a:t>MEEM 5990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control of a </a:t>
            </a:r>
            <a:r>
              <a:rPr lang="en-US" sz="5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Hexacopter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sz="5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Pixhawk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5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Beaglebone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Black</a:t>
            </a:r>
            <a:endParaRPr lang="en-US" sz="54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0876" y="3697687"/>
            <a:ext cx="6987645" cy="2665790"/>
          </a:xfrm>
        </p:spPr>
        <p:txBody>
          <a:bodyPr>
            <a:noAutofit/>
          </a:bodyPr>
          <a:lstStyle/>
          <a:p>
            <a:pPr algn="ctr"/>
            <a:r>
              <a:rPr lang="en-US" sz="2000" dirty="0" smtClean="0"/>
              <a:t>Presented By</a:t>
            </a:r>
          </a:p>
          <a:p>
            <a:pPr algn="ctr"/>
            <a:r>
              <a:rPr lang="en-US" dirty="0" smtClean="0"/>
              <a:t>Mugesh</a:t>
            </a:r>
          </a:p>
          <a:p>
            <a:pPr algn="ctr"/>
            <a:endParaRPr lang="en-US" sz="2000" dirty="0"/>
          </a:p>
          <a:p>
            <a:pPr algn="ctr"/>
            <a:r>
              <a:rPr lang="en-US" dirty="0" smtClean="0"/>
              <a:t>Project Guide: </a:t>
            </a:r>
            <a:r>
              <a:rPr lang="en-US" dirty="0" err="1" smtClean="0"/>
              <a:t>Dr.Nina</a:t>
            </a:r>
            <a:r>
              <a:rPr lang="en-US" dirty="0" smtClean="0"/>
              <a:t> </a:t>
            </a:r>
            <a:r>
              <a:rPr lang="en-US" dirty="0" err="1" smtClean="0"/>
              <a:t>MAHMOudian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613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Flashing Firmware and Sensor 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1853248"/>
            <a:ext cx="5870448" cy="439515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PX4 Flight stack is an open source software for the autopilot</a:t>
            </a:r>
          </a:p>
          <a:p>
            <a:r>
              <a:rPr lang="en-US" sz="2400" dirty="0" smtClean="0"/>
              <a:t>It can be flashed into  </a:t>
            </a:r>
            <a:r>
              <a:rPr lang="en-US" sz="2400" dirty="0" err="1" smtClean="0"/>
              <a:t>Pixhawk</a:t>
            </a:r>
            <a:r>
              <a:rPr lang="en-US" sz="2400" dirty="0" smtClean="0"/>
              <a:t> using </a:t>
            </a:r>
            <a:r>
              <a:rPr lang="en-US" sz="2400" dirty="0" err="1" smtClean="0"/>
              <a:t>QGroundControl</a:t>
            </a:r>
            <a:r>
              <a:rPr lang="en-US" sz="2400" dirty="0" smtClean="0"/>
              <a:t> which is a Ground Station control software</a:t>
            </a:r>
          </a:p>
          <a:p>
            <a:r>
              <a:rPr lang="en-US" sz="2400" dirty="0" smtClean="0"/>
              <a:t>After flashing firmware, the sensors need to be calibrated using QGC.</a:t>
            </a:r>
          </a:p>
          <a:p>
            <a:r>
              <a:rPr lang="en-US" sz="2400" dirty="0" smtClean="0"/>
              <a:t>Compass, Gyroscope and Accelerometer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512" y="1307592"/>
            <a:ext cx="5682601" cy="50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2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9738"/>
          </a:xfrm>
        </p:spPr>
        <p:txBody>
          <a:bodyPr/>
          <a:lstStyle/>
          <a:p>
            <a:r>
              <a:rPr lang="en-US" dirty="0" smtClean="0"/>
              <a:t>BEAGLEBONE BLACK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3" y="1362456"/>
            <a:ext cx="6409943" cy="4956048"/>
          </a:xfrm>
        </p:spPr>
        <p:txBody>
          <a:bodyPr>
            <a:noAutofit/>
          </a:bodyPr>
          <a:lstStyle/>
          <a:p>
            <a:r>
              <a:rPr lang="en-US" sz="2200" dirty="0" smtClean="0"/>
              <a:t>Powerful Linux computer with ARM cortex A8 Processor</a:t>
            </a:r>
          </a:p>
          <a:p>
            <a:r>
              <a:rPr lang="en-US" sz="2200" dirty="0" smtClean="0"/>
              <a:t>Boots Linux under 5 seconds</a:t>
            </a:r>
          </a:p>
          <a:p>
            <a:r>
              <a:rPr lang="en-US" sz="2200" dirty="0" smtClean="0"/>
              <a:t>Serves as a companion computer in this project to stream set-points to </a:t>
            </a:r>
            <a:r>
              <a:rPr lang="en-US" sz="2200" dirty="0" err="1" smtClean="0"/>
              <a:t>Pixhawk</a:t>
            </a:r>
            <a:r>
              <a:rPr lang="en-US" sz="2200" dirty="0" smtClean="0"/>
              <a:t> in </a:t>
            </a:r>
            <a:r>
              <a:rPr lang="en-US" sz="2200" dirty="0" err="1" smtClean="0"/>
              <a:t>Offboard</a:t>
            </a:r>
            <a:r>
              <a:rPr lang="en-US" sz="2200" dirty="0" smtClean="0"/>
              <a:t> Mode to follow</a:t>
            </a:r>
          </a:p>
          <a:p>
            <a:r>
              <a:rPr lang="en-US" sz="2200" dirty="0" smtClean="0"/>
              <a:t>Reads all the sensor data from the </a:t>
            </a:r>
            <a:r>
              <a:rPr lang="en-US" sz="2200" dirty="0" err="1" smtClean="0"/>
              <a:t>Pixhawk</a:t>
            </a:r>
            <a:r>
              <a:rPr lang="en-US" sz="2200" dirty="0" smtClean="0"/>
              <a:t> and sends commands to </a:t>
            </a:r>
            <a:r>
              <a:rPr lang="en-US" sz="2200" dirty="0" err="1" smtClean="0"/>
              <a:t>pixhawk</a:t>
            </a:r>
            <a:r>
              <a:rPr lang="en-US" sz="2200" dirty="0" smtClean="0"/>
              <a:t> </a:t>
            </a:r>
          </a:p>
          <a:p>
            <a:r>
              <a:rPr lang="en-US" sz="2200" dirty="0" smtClean="0"/>
              <a:t>Can be used to do complex path tracking algorithm like </a:t>
            </a:r>
            <a:r>
              <a:rPr lang="en-US" sz="2200" dirty="0" err="1" smtClean="0"/>
              <a:t>Kalman</a:t>
            </a:r>
            <a:r>
              <a:rPr lang="en-US" sz="2200" dirty="0" smtClean="0"/>
              <a:t> Filter, SLAM </a:t>
            </a:r>
            <a:r>
              <a:rPr lang="en-US" sz="2200" dirty="0" err="1" smtClean="0"/>
              <a:t>etc</a:t>
            </a:r>
            <a:endParaRPr lang="en-US" sz="2200" dirty="0" smtClean="0"/>
          </a:p>
          <a:p>
            <a:r>
              <a:rPr lang="en-US" sz="2200" dirty="0" smtClean="0"/>
              <a:t>Communicates serially with </a:t>
            </a:r>
            <a:r>
              <a:rPr lang="en-US" sz="2200" dirty="0" err="1" smtClean="0"/>
              <a:t>Pixhawk</a:t>
            </a:r>
            <a:r>
              <a:rPr lang="en-US" sz="2200" dirty="0" smtClean="0"/>
              <a:t> using UART interface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178" y="1362456"/>
            <a:ext cx="4468302" cy="47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9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62850"/>
          </a:xfrm>
        </p:spPr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1481328"/>
            <a:ext cx="8947150" cy="47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6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01762"/>
          </a:xfrm>
        </p:spPr>
        <p:txBody>
          <a:bodyPr/>
          <a:lstStyle/>
          <a:p>
            <a:r>
              <a:rPr lang="en-US" dirty="0" smtClean="0"/>
              <a:t>OFF-BOARD CONTROL OF PIXHAWK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1389888"/>
            <a:ext cx="9473184" cy="4858511"/>
          </a:xfrm>
        </p:spPr>
        <p:txBody>
          <a:bodyPr>
            <a:normAutofit/>
          </a:bodyPr>
          <a:lstStyle/>
          <a:p>
            <a:r>
              <a:rPr lang="en-US" sz="2400" dirty="0" err="1"/>
              <a:t>Offboard</a:t>
            </a:r>
            <a:r>
              <a:rPr lang="en-US" sz="2400" dirty="0"/>
              <a:t> control is the ability to control a PX4 based MAV using off-board </a:t>
            </a:r>
            <a:r>
              <a:rPr lang="en-US" sz="2400" dirty="0" smtClean="0"/>
              <a:t>software in a companion computer</a:t>
            </a:r>
          </a:p>
          <a:p>
            <a:r>
              <a:rPr lang="en-US" sz="2400" dirty="0"/>
              <a:t>The communication between the </a:t>
            </a:r>
            <a:r>
              <a:rPr lang="en-US" sz="2400" dirty="0" err="1" smtClean="0"/>
              <a:t>Pixhawk</a:t>
            </a:r>
            <a:r>
              <a:rPr lang="en-US" sz="2400" dirty="0" smtClean="0"/>
              <a:t> </a:t>
            </a:r>
            <a:r>
              <a:rPr lang="en-US" sz="2400" dirty="0"/>
              <a:t>and </a:t>
            </a:r>
            <a:r>
              <a:rPr lang="en-US" sz="2400" dirty="0" smtClean="0"/>
              <a:t>BBB </a:t>
            </a:r>
            <a:r>
              <a:rPr lang="en-US" sz="2400" dirty="0"/>
              <a:t>is done using the </a:t>
            </a:r>
            <a:r>
              <a:rPr lang="en-US" sz="2400" dirty="0" err="1"/>
              <a:t>M</a:t>
            </a:r>
            <a:r>
              <a:rPr lang="en-US" sz="2400" dirty="0" err="1" smtClean="0"/>
              <a:t>avlink</a:t>
            </a:r>
            <a:r>
              <a:rPr lang="en-US" sz="2400" dirty="0" smtClean="0"/>
              <a:t> protocol</a:t>
            </a:r>
          </a:p>
          <a:p>
            <a:r>
              <a:rPr lang="en-US" sz="2400" dirty="0" err="1"/>
              <a:t>Offboard</a:t>
            </a:r>
            <a:r>
              <a:rPr lang="en-US" sz="2400" dirty="0"/>
              <a:t> commands are sent to PX4 in the form of </a:t>
            </a:r>
            <a:r>
              <a:rPr lang="en-US" sz="2400" dirty="0" err="1"/>
              <a:t>setpoints</a:t>
            </a:r>
            <a:r>
              <a:rPr lang="en-US" sz="2400" dirty="0"/>
              <a:t> for the controllers to follow (position, attitude, velocity or acceleration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All these commands are done using </a:t>
            </a:r>
            <a:r>
              <a:rPr lang="en-US" sz="2400" dirty="0" err="1" smtClean="0"/>
              <a:t>Mavlink</a:t>
            </a:r>
            <a:r>
              <a:rPr lang="en-US" sz="2400" dirty="0" smtClean="0"/>
              <a:t> Messages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927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37754"/>
          </a:xfrm>
        </p:spPr>
        <p:txBody>
          <a:bodyPr/>
          <a:lstStyle/>
          <a:p>
            <a:r>
              <a:rPr lang="en-US" sz="3600" dirty="0" smtClean="0"/>
              <a:t>POSITION AND ATTITUDE CONTROLLER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9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8882"/>
          </a:xfrm>
        </p:spPr>
        <p:txBody>
          <a:bodyPr/>
          <a:lstStyle/>
          <a:p>
            <a:r>
              <a:rPr lang="en-US" dirty="0" smtClean="0"/>
              <a:t>LOCAL BODY NED FRAME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22376" y="1371600"/>
            <a:ext cx="6611112" cy="4876799"/>
          </a:xfrm>
        </p:spPr>
        <p:txBody>
          <a:bodyPr/>
          <a:lstStyle/>
          <a:p>
            <a:r>
              <a:rPr lang="en-US" dirty="0" err="1"/>
              <a:t>Pixhawk</a:t>
            </a:r>
            <a:r>
              <a:rPr lang="en-US" dirty="0"/>
              <a:t> works in a NED (North-East-Down) co-ordinate system. </a:t>
            </a:r>
          </a:p>
          <a:p>
            <a:r>
              <a:rPr lang="en-US" dirty="0"/>
              <a:t>I. The x axis points towards the north pole. </a:t>
            </a:r>
          </a:p>
          <a:p>
            <a:r>
              <a:rPr lang="en-US" dirty="0"/>
              <a:t>II. The y axis points to the east </a:t>
            </a:r>
          </a:p>
          <a:p>
            <a:r>
              <a:rPr lang="en-US" dirty="0"/>
              <a:t>III. The z axis points downwards to the center of the earth </a:t>
            </a:r>
          </a:p>
          <a:p>
            <a:r>
              <a:rPr lang="en-US" dirty="0" smtClean="0"/>
              <a:t>The origin for this frame is set once upon boot and at first instance of GPS data</a:t>
            </a:r>
          </a:p>
          <a:p>
            <a:r>
              <a:rPr lang="en-US" dirty="0" smtClean="0"/>
              <a:t>The transformation from Inertial frame to Body frame is done by the power of </a:t>
            </a:r>
            <a:r>
              <a:rPr lang="en-US" dirty="0" err="1" smtClean="0"/>
              <a:t>Pixhawk</a:t>
            </a:r>
            <a:endParaRPr lang="en-US" dirty="0"/>
          </a:p>
        </p:txBody>
      </p:sp>
      <p:pic>
        <p:nvPicPr>
          <p:cNvPr id="4100" name="Picture 4" descr="https://pixhawk.org/_media/users/body-frame.png?cache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214" y="1371600"/>
            <a:ext cx="3794634" cy="396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38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74320"/>
            <a:ext cx="9404723" cy="594360"/>
          </a:xfrm>
        </p:spPr>
        <p:txBody>
          <a:bodyPr/>
          <a:lstStyle/>
          <a:p>
            <a:r>
              <a:rPr lang="en-US" dirty="0" smtClean="0"/>
              <a:t>MAVLINK PROTOCOL 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376" y="1243584"/>
            <a:ext cx="5468112" cy="5004815"/>
          </a:xfrm>
        </p:spPr>
        <p:txBody>
          <a:bodyPr>
            <a:normAutofit/>
          </a:bodyPr>
          <a:lstStyle/>
          <a:p>
            <a:r>
              <a:rPr lang="en-US" sz="2400" dirty="0" err="1"/>
              <a:t>MAVLink</a:t>
            </a:r>
            <a:r>
              <a:rPr lang="en-US" sz="2400" dirty="0"/>
              <a:t> is a very lightweight, header-only message marshalling library for micro air vehicles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It can pack C-</a:t>
            </a:r>
            <a:r>
              <a:rPr lang="en-US" sz="2400" dirty="0" err="1"/>
              <a:t>structs</a:t>
            </a:r>
            <a:r>
              <a:rPr lang="en-US" sz="2400" dirty="0"/>
              <a:t> over serial channels with high </a:t>
            </a:r>
            <a:r>
              <a:rPr lang="en-US" sz="2400" dirty="0" smtClean="0"/>
              <a:t>efficiency</a:t>
            </a:r>
            <a:r>
              <a:rPr lang="en-US" sz="2400" dirty="0"/>
              <a:t> </a:t>
            </a:r>
            <a:endParaRPr lang="en-US" sz="2400" dirty="0" smtClean="0"/>
          </a:p>
          <a:p>
            <a:r>
              <a:rPr lang="en-US" sz="2400" dirty="0" smtClean="0"/>
              <a:t>It was first developed by Lorenz Meier in 2009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584" y="905256"/>
            <a:ext cx="6254496" cy="578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0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4290"/>
          </a:xfrm>
        </p:spPr>
        <p:txBody>
          <a:bodyPr/>
          <a:lstStyle/>
          <a:p>
            <a:r>
              <a:rPr lang="en-US" dirty="0" smtClean="0"/>
              <a:t>How to send a </a:t>
            </a:r>
            <a:r>
              <a:rPr lang="en-US" dirty="0" err="1" smtClean="0"/>
              <a:t>Mavlink</a:t>
            </a:r>
            <a:r>
              <a:rPr lang="en-US" dirty="0" smtClean="0"/>
              <a:t> </a:t>
            </a:r>
            <a:r>
              <a:rPr lang="en-US" dirty="0" err="1" smtClean="0"/>
              <a:t>Msg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3" y="1207008"/>
            <a:ext cx="6047296" cy="504139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First step is to understand what the command going to do? For </a:t>
            </a:r>
            <a:r>
              <a:rPr lang="en-US" sz="2400" dirty="0" err="1" smtClean="0"/>
              <a:t>eg</a:t>
            </a:r>
            <a:r>
              <a:rPr lang="en-US" sz="2400" dirty="0" smtClean="0"/>
              <a:t>. MAV_CMD_NAV_GUIDED_ENABLE</a:t>
            </a:r>
          </a:p>
          <a:p>
            <a:r>
              <a:rPr lang="en-US" sz="2400" dirty="0" smtClean="0"/>
              <a:t>What are the parameters needed for the command? – Set them</a:t>
            </a:r>
          </a:p>
          <a:p>
            <a:r>
              <a:rPr lang="en-US" sz="2400" dirty="0" smtClean="0"/>
              <a:t>Encode into a message of </a:t>
            </a:r>
            <a:r>
              <a:rPr lang="en-US" sz="2400" dirty="0" err="1" smtClean="0"/>
              <a:t>struct</a:t>
            </a:r>
            <a:r>
              <a:rPr lang="en-US" sz="2400" dirty="0" smtClean="0"/>
              <a:t> </a:t>
            </a:r>
            <a:r>
              <a:rPr lang="en-US" sz="2400" dirty="0" err="1" smtClean="0"/>
              <a:t>mavlink_message_t</a:t>
            </a:r>
            <a:r>
              <a:rPr lang="en-US" sz="2400" dirty="0" smtClean="0"/>
              <a:t> !!</a:t>
            </a:r>
          </a:p>
          <a:p>
            <a:r>
              <a:rPr lang="en-US" sz="2400" dirty="0" smtClean="0"/>
              <a:t>Write the message to the serial port!! DONE 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09" y="1207008"/>
            <a:ext cx="549859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35418"/>
          </a:xfrm>
        </p:spPr>
        <p:txBody>
          <a:bodyPr/>
          <a:lstStyle/>
          <a:p>
            <a:r>
              <a:rPr lang="en-US" sz="3600" dirty="0" smtClean="0"/>
              <a:t>Sequence of Steps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197864"/>
            <a:ext cx="9403742" cy="5050535"/>
          </a:xfrm>
        </p:spPr>
        <p:txBody>
          <a:bodyPr/>
          <a:lstStyle/>
          <a:p>
            <a:r>
              <a:rPr lang="en-US" dirty="0" smtClean="0"/>
              <a:t>Set up serial comm. Between </a:t>
            </a:r>
            <a:r>
              <a:rPr lang="en-US" dirty="0" err="1" smtClean="0"/>
              <a:t>Pixhawk</a:t>
            </a:r>
            <a:r>
              <a:rPr lang="en-US" dirty="0" smtClean="0"/>
              <a:t> &amp; BBB</a:t>
            </a:r>
          </a:p>
          <a:p>
            <a:r>
              <a:rPr lang="en-US" dirty="0" smtClean="0"/>
              <a:t>The read/write software is developed by the PX4 developers !</a:t>
            </a:r>
          </a:p>
          <a:p>
            <a:r>
              <a:rPr lang="en-US" dirty="0" smtClean="0"/>
              <a:t>Once all these things are done, following things can be achieved through </a:t>
            </a:r>
            <a:r>
              <a:rPr lang="en-US" dirty="0" err="1" smtClean="0"/>
              <a:t>Mavlink</a:t>
            </a:r>
            <a:r>
              <a:rPr lang="en-US" dirty="0" smtClean="0"/>
              <a:t> commands!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Start </a:t>
            </a:r>
            <a:r>
              <a:rPr lang="en-US" dirty="0" err="1"/>
              <a:t>Mavlink</a:t>
            </a:r>
            <a:r>
              <a:rPr lang="en-US" dirty="0"/>
              <a:t> application in </a:t>
            </a:r>
            <a:r>
              <a:rPr lang="en-US" dirty="0" err="1"/>
              <a:t>Pixhawk</a:t>
            </a:r>
            <a:r>
              <a:rPr lang="en-US" dirty="0"/>
              <a:t> by screening into </a:t>
            </a:r>
            <a:r>
              <a:rPr lang="en-US" dirty="0" err="1"/>
              <a:t>Nuttx</a:t>
            </a:r>
            <a:r>
              <a:rPr lang="en-US" dirty="0"/>
              <a:t> shell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Enable </a:t>
            </a:r>
            <a:r>
              <a:rPr lang="en-US" dirty="0" err="1" smtClean="0"/>
              <a:t>offboard</a:t>
            </a:r>
            <a:r>
              <a:rPr lang="en-US" dirty="0" smtClean="0"/>
              <a:t> mode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Disable </a:t>
            </a:r>
            <a:r>
              <a:rPr lang="en-US" dirty="0" err="1" smtClean="0"/>
              <a:t>Prearm</a:t>
            </a:r>
            <a:r>
              <a:rPr lang="en-US" dirty="0" smtClean="0"/>
              <a:t> check feature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Arm the hex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 streaming set points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577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MAVLINK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316736"/>
            <a:ext cx="9403742" cy="4931663"/>
          </a:xfrm>
        </p:spPr>
        <p:txBody>
          <a:bodyPr/>
          <a:lstStyle/>
          <a:p>
            <a:r>
              <a:rPr lang="en-US" dirty="0" smtClean="0"/>
              <a:t>The command to start application is </a:t>
            </a:r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Nsh</a:t>
            </a:r>
            <a:r>
              <a:rPr lang="en-US" dirty="0" smtClean="0"/>
              <a:t> &gt; </a:t>
            </a:r>
            <a:r>
              <a:rPr lang="en-US" dirty="0" err="1" smtClean="0"/>
              <a:t>mavlink</a:t>
            </a:r>
            <a:r>
              <a:rPr lang="en-US" dirty="0" smtClean="0"/>
              <a:t> start –d /dev/ttyS2</a:t>
            </a:r>
          </a:p>
          <a:p>
            <a:pPr marL="0" indent="0">
              <a:buNone/>
            </a:pPr>
            <a:r>
              <a:rPr lang="en-US" dirty="0" smtClean="0"/>
              <a:t>Once the application is started, many data are streamed by default like:</a:t>
            </a:r>
          </a:p>
          <a:p>
            <a:pPr marL="0" indent="0">
              <a:buNone/>
            </a:pPr>
            <a:r>
              <a:rPr lang="en-US" dirty="0" smtClean="0"/>
              <a:t>Heartbeat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Battery status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Local Position NED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Global Position INT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Servo output Raw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Camera Capture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0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Outline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325880"/>
            <a:ext cx="8946541" cy="4722849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Introduction</a:t>
            </a:r>
          </a:p>
          <a:p>
            <a:r>
              <a:rPr lang="en-US" sz="2800" dirty="0" smtClean="0"/>
              <a:t>Current Trends  &amp; Applications</a:t>
            </a:r>
          </a:p>
          <a:p>
            <a:r>
              <a:rPr lang="en-US" sz="2800" dirty="0" smtClean="0"/>
              <a:t>Hardware Used</a:t>
            </a:r>
          </a:p>
          <a:p>
            <a:r>
              <a:rPr lang="en-US" sz="2800" dirty="0" smtClean="0"/>
              <a:t>System Overview</a:t>
            </a:r>
          </a:p>
          <a:p>
            <a:r>
              <a:rPr lang="en-US" sz="2800" dirty="0" smtClean="0"/>
              <a:t>Off board control</a:t>
            </a:r>
          </a:p>
          <a:p>
            <a:r>
              <a:rPr lang="en-US" sz="2800" dirty="0" err="1" smtClean="0"/>
              <a:t>Mavlink</a:t>
            </a:r>
            <a:r>
              <a:rPr lang="en-US" sz="2800" dirty="0" smtClean="0"/>
              <a:t> Protocol !!</a:t>
            </a:r>
          </a:p>
          <a:p>
            <a:r>
              <a:rPr lang="en-US" sz="2800" dirty="0" smtClean="0"/>
              <a:t>Read/Write a </a:t>
            </a:r>
            <a:r>
              <a:rPr lang="en-US" sz="2800" dirty="0" err="1" smtClean="0"/>
              <a:t>Mavlink</a:t>
            </a:r>
            <a:r>
              <a:rPr lang="en-US" sz="2800" dirty="0" smtClean="0"/>
              <a:t> Message !!</a:t>
            </a:r>
          </a:p>
          <a:p>
            <a:r>
              <a:rPr lang="en-US" sz="2800" dirty="0" smtClean="0"/>
              <a:t>Sequence of steps </a:t>
            </a:r>
          </a:p>
          <a:p>
            <a:r>
              <a:rPr lang="en-US" sz="2800" dirty="0" smtClean="0"/>
              <a:t>Future Prospects</a:t>
            </a:r>
          </a:p>
          <a:p>
            <a:r>
              <a:rPr lang="en-US" sz="2800" dirty="0" smtClean="0"/>
              <a:t>Conclusion</a:t>
            </a:r>
          </a:p>
          <a:p>
            <a:pPr marL="0" indent="0">
              <a:buNone/>
            </a:pPr>
            <a:endParaRPr lang="en-US" sz="3600" dirty="0" smtClean="0"/>
          </a:p>
          <a:p>
            <a:endParaRPr lang="en-US" sz="36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2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8298"/>
          </a:xfrm>
        </p:spPr>
        <p:txBody>
          <a:bodyPr/>
          <a:lstStyle/>
          <a:p>
            <a:r>
              <a:rPr lang="en-US" dirty="0" smtClean="0"/>
              <a:t>Disabling Pre-Arm check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197864"/>
            <a:ext cx="8781351" cy="505053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It is a safety feature added in the flight stack</a:t>
            </a:r>
          </a:p>
          <a:p>
            <a:r>
              <a:rPr lang="en-US" sz="2400" dirty="0" smtClean="0"/>
              <a:t>It checks for RC control, GPS lock, Compass health by default and prevent arming before all seems OK!</a:t>
            </a:r>
          </a:p>
          <a:p>
            <a:r>
              <a:rPr lang="en-US" sz="2400" dirty="0" smtClean="0"/>
              <a:t>Can be disabled by setting the parameter</a:t>
            </a:r>
            <a:r>
              <a:rPr lang="en-US" sz="2400" dirty="0"/>
              <a:t> </a:t>
            </a:r>
            <a:r>
              <a:rPr lang="en-US" sz="2400" dirty="0" smtClean="0"/>
              <a:t>ARMING_CHECK to zero</a:t>
            </a:r>
          </a:p>
          <a:p>
            <a:r>
              <a:rPr lang="en-US" sz="2400" dirty="0" smtClean="0"/>
              <a:t>Can be done using Mission Planner</a:t>
            </a:r>
          </a:p>
        </p:txBody>
      </p:sp>
    </p:spTree>
    <p:extLst>
      <p:ext uri="{BB962C8B-B14F-4D97-AF65-F5344CB8AC3E}">
        <p14:creationId xmlns:p14="http://schemas.microsoft.com/office/powerpoint/2010/main" val="265353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452718"/>
            <a:ext cx="9404723" cy="57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9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4290"/>
          </a:xfrm>
        </p:spPr>
        <p:txBody>
          <a:bodyPr/>
          <a:lstStyle/>
          <a:p>
            <a:r>
              <a:rPr lang="en-US" dirty="0" smtClean="0"/>
              <a:t>ARMING/DISARMING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96" y="1207008"/>
            <a:ext cx="9281757" cy="5041391"/>
          </a:xfrm>
        </p:spPr>
        <p:txBody>
          <a:bodyPr/>
          <a:lstStyle/>
          <a:p>
            <a:r>
              <a:rPr lang="en-US" dirty="0" err="1" smtClean="0"/>
              <a:t>Mavlink</a:t>
            </a:r>
            <a:r>
              <a:rPr lang="en-US" dirty="0" smtClean="0"/>
              <a:t> command : MAV_CMD_COMPONENT_ARM_DISARM</a:t>
            </a:r>
          </a:p>
          <a:p>
            <a:r>
              <a:rPr lang="en-US" dirty="0" err="1" smtClean="0"/>
              <a:t>Param</a:t>
            </a:r>
            <a:r>
              <a:rPr lang="en-US" dirty="0" smtClean="0"/>
              <a:t> 1 = 1 (ARMING)</a:t>
            </a:r>
          </a:p>
          <a:p>
            <a:r>
              <a:rPr lang="en-US" dirty="0" err="1"/>
              <a:t>Param</a:t>
            </a:r>
            <a:r>
              <a:rPr lang="en-US" dirty="0"/>
              <a:t> 1 = </a:t>
            </a:r>
            <a:r>
              <a:rPr lang="en-US" dirty="0" smtClean="0"/>
              <a:t>0 (DISARMING)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5" y="2438019"/>
            <a:ext cx="8193025" cy="407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3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SET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289304"/>
            <a:ext cx="5078033" cy="4940807"/>
          </a:xfrm>
        </p:spPr>
        <p:txBody>
          <a:bodyPr/>
          <a:lstStyle/>
          <a:p>
            <a:r>
              <a:rPr lang="en-US" dirty="0" smtClean="0"/>
              <a:t>Read the initial position by decoding the </a:t>
            </a:r>
            <a:r>
              <a:rPr lang="en-US" dirty="0" err="1" smtClean="0"/>
              <a:t>Local_NED_Position</a:t>
            </a:r>
            <a:r>
              <a:rPr lang="en-US" dirty="0" smtClean="0"/>
              <a:t> message</a:t>
            </a:r>
          </a:p>
          <a:p>
            <a:r>
              <a:rPr lang="en-US" dirty="0" err="1"/>
              <a:t>mavlink_msg_local_position_ned_decode</a:t>
            </a:r>
            <a:r>
              <a:rPr lang="en-US" dirty="0"/>
              <a:t>(&amp;message, &amp;(</a:t>
            </a:r>
            <a:r>
              <a:rPr lang="en-US" dirty="0" err="1"/>
              <a:t>current_messages.local_position_ned</a:t>
            </a:r>
            <a:r>
              <a:rPr lang="en-US" dirty="0" smtClean="0"/>
              <a:t>))</a:t>
            </a:r>
          </a:p>
          <a:p>
            <a:r>
              <a:rPr lang="en-US" dirty="0" smtClean="0"/>
              <a:t>Set the target position we want to go in </a:t>
            </a:r>
            <a:r>
              <a:rPr lang="en-US" dirty="0" err="1" smtClean="0"/>
              <a:t>Local_NED_frame</a:t>
            </a:r>
            <a:r>
              <a:rPr lang="en-US" dirty="0" smtClean="0"/>
              <a:t>.</a:t>
            </a:r>
          </a:p>
          <a:p>
            <a:r>
              <a:rPr lang="en-US" dirty="0" smtClean="0"/>
              <a:t>Update the target position and write the target position using the command</a:t>
            </a:r>
          </a:p>
          <a:p>
            <a:r>
              <a:rPr lang="en-US" dirty="0" smtClean="0"/>
              <a:t>Once target </a:t>
            </a:r>
            <a:r>
              <a:rPr lang="en-US" dirty="0" err="1" smtClean="0"/>
              <a:t>setpoint</a:t>
            </a:r>
            <a:r>
              <a:rPr lang="en-US" dirty="0" smtClean="0"/>
              <a:t> is obtained, </a:t>
            </a:r>
            <a:r>
              <a:rPr lang="en-US" dirty="0" err="1" smtClean="0"/>
              <a:t>pixhawk</a:t>
            </a:r>
            <a:r>
              <a:rPr lang="en-US" dirty="0" smtClean="0"/>
              <a:t> will move to that position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44" y="571669"/>
            <a:ext cx="6309360" cy="55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1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6002"/>
          </a:xfrm>
        </p:spPr>
        <p:txBody>
          <a:bodyPr/>
          <a:lstStyle/>
          <a:p>
            <a:r>
              <a:rPr lang="en-US" dirty="0" smtClean="0"/>
              <a:t>EXAMPLE OUTPUT</a:t>
            </a:r>
            <a:endParaRPr lang="en-US" dirty="0"/>
          </a:p>
        </p:txBody>
      </p:sp>
      <p:pic>
        <p:nvPicPr>
          <p:cNvPr id="4" name="Content Placeholder 3" descr="C:\Users\Mugesh\Downloads\result 1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52" y="1188720"/>
            <a:ext cx="7680960" cy="5239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217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5146"/>
          </a:xfrm>
        </p:spPr>
        <p:txBody>
          <a:bodyPr/>
          <a:lstStyle/>
          <a:p>
            <a:r>
              <a:rPr lang="en-US" dirty="0" smtClean="0"/>
              <a:t>FUTURE PROSPECTS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197864"/>
            <a:ext cx="9403742" cy="5050535"/>
          </a:xfrm>
        </p:spPr>
        <p:txBody>
          <a:bodyPr/>
          <a:lstStyle/>
          <a:p>
            <a:r>
              <a:rPr lang="en-US" sz="2400" dirty="0" smtClean="0"/>
              <a:t>This project is just a start!</a:t>
            </a:r>
          </a:p>
          <a:p>
            <a:r>
              <a:rPr lang="en-US" sz="2400" dirty="0" smtClean="0"/>
              <a:t>Use Motion capture system in Lab to provide position of the </a:t>
            </a:r>
            <a:r>
              <a:rPr lang="en-US" sz="2400" dirty="0" err="1" smtClean="0"/>
              <a:t>Hexacopter</a:t>
            </a:r>
            <a:r>
              <a:rPr lang="en-US" sz="2400" dirty="0" smtClean="0"/>
              <a:t> and stream </a:t>
            </a:r>
            <a:r>
              <a:rPr lang="en-US" sz="2400" dirty="0" err="1" smtClean="0"/>
              <a:t>setpoints</a:t>
            </a:r>
            <a:r>
              <a:rPr lang="en-US" sz="2400" dirty="0" smtClean="0"/>
              <a:t> to </a:t>
            </a:r>
            <a:r>
              <a:rPr lang="en-US" sz="2400" dirty="0" err="1" smtClean="0"/>
              <a:t>Pixhawk</a:t>
            </a:r>
            <a:r>
              <a:rPr lang="en-US" sz="2400" dirty="0" smtClean="0"/>
              <a:t> accordingly</a:t>
            </a:r>
          </a:p>
          <a:p>
            <a:r>
              <a:rPr lang="en-US" sz="2400" dirty="0" smtClean="0"/>
              <a:t>Track the </a:t>
            </a:r>
            <a:r>
              <a:rPr lang="en-US" sz="2400" dirty="0" err="1" smtClean="0"/>
              <a:t>hexacopter’s</a:t>
            </a:r>
            <a:r>
              <a:rPr lang="en-US" sz="2400" dirty="0" smtClean="0"/>
              <a:t> motion in 3D geometry</a:t>
            </a:r>
          </a:p>
          <a:p>
            <a:r>
              <a:rPr lang="en-US" sz="2400" dirty="0"/>
              <a:t>Use sonars to avoid collision using collision avoidance algorithm like </a:t>
            </a:r>
            <a:r>
              <a:rPr lang="en-US" sz="2400" dirty="0" smtClean="0"/>
              <a:t>‘Quad Trees’ and do those computation in companion computer and send commands to </a:t>
            </a:r>
            <a:r>
              <a:rPr lang="en-US" sz="2400" dirty="0" err="1" smtClean="0"/>
              <a:t>Pixhawk</a:t>
            </a:r>
            <a:r>
              <a:rPr lang="en-US" sz="2400" dirty="0" smtClean="0"/>
              <a:t> to follow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6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2306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43000"/>
            <a:ext cx="9226893" cy="5105399"/>
          </a:xfrm>
        </p:spPr>
        <p:txBody>
          <a:bodyPr/>
          <a:lstStyle/>
          <a:p>
            <a:r>
              <a:rPr lang="en-US" dirty="0" smtClean="0"/>
              <a:t>As this project uses GPS, it is restricted to OUTDOOR applications</a:t>
            </a:r>
          </a:p>
          <a:p>
            <a:r>
              <a:rPr lang="en-US" dirty="0" smtClean="0"/>
              <a:t>The purpose is to learn more about OFFBOARD control of PIXHAWK with any companion computer like BBB</a:t>
            </a:r>
          </a:p>
          <a:p>
            <a:r>
              <a:rPr lang="en-US" dirty="0" smtClean="0"/>
              <a:t>Importance of MAVLINK Protocol</a:t>
            </a:r>
          </a:p>
          <a:p>
            <a:r>
              <a:rPr lang="en-US" dirty="0" smtClean="0"/>
              <a:t>OFFBOARD control is dangerous. The velocity with which the hex is going to move cannot be controlled as of now</a:t>
            </a:r>
          </a:p>
          <a:p>
            <a:r>
              <a:rPr lang="en-US" dirty="0" smtClean="0"/>
              <a:t>Always it is safe to use RC Control as back up and switch back to manual control if it goes beyond control</a:t>
            </a:r>
          </a:p>
          <a:p>
            <a:r>
              <a:rPr lang="en-US" dirty="0" smtClean="0"/>
              <a:t>Extreme caution has to be taken before doing </a:t>
            </a:r>
            <a:r>
              <a:rPr lang="en-US" dirty="0" err="1" smtClean="0"/>
              <a:t>offboard</a:t>
            </a:r>
            <a:r>
              <a:rPr lang="en-US" dirty="0" smtClean="0"/>
              <a:t> control</a:t>
            </a:r>
          </a:p>
          <a:p>
            <a:r>
              <a:rPr lang="en-US" dirty="0" smtClean="0"/>
              <a:t>Complex Path planning can be done using companion computer which cannot be done by  flight controller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72578"/>
          </a:xfrm>
        </p:spPr>
        <p:txBody>
          <a:bodyPr/>
          <a:lstStyle/>
          <a:p>
            <a:r>
              <a:rPr lang="en-US" sz="5400" dirty="0" smtClean="0"/>
              <a:t>Introduction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25296"/>
            <a:ext cx="10685034" cy="502310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Unmanned Aerial Vehicle (UAV) / Micro Air Vehicle (MAV)</a:t>
            </a:r>
          </a:p>
          <a:p>
            <a:r>
              <a:rPr lang="en-US" sz="2800" dirty="0" smtClean="0"/>
              <a:t>What is an </a:t>
            </a:r>
            <a:r>
              <a:rPr lang="en-US" sz="2800" dirty="0" err="1" smtClean="0"/>
              <a:t>Hexacopter</a:t>
            </a:r>
            <a:r>
              <a:rPr lang="en-US" sz="2800" dirty="0" smtClean="0"/>
              <a:t> ??</a:t>
            </a:r>
          </a:p>
          <a:p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62" y="2340864"/>
            <a:ext cx="4243578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3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81138"/>
          </a:xfrm>
        </p:spPr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232" y="1133856"/>
            <a:ext cx="9336621" cy="511454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main purpose is to autonomously navigate a </a:t>
            </a:r>
            <a:r>
              <a:rPr lang="en-US" sz="2400" dirty="0" err="1" smtClean="0"/>
              <a:t>Hexacopter</a:t>
            </a:r>
            <a:r>
              <a:rPr lang="en-US" sz="2400" dirty="0" smtClean="0"/>
              <a:t> using a Flight controller</a:t>
            </a:r>
          </a:p>
          <a:p>
            <a:r>
              <a:rPr lang="en-US" sz="2400" dirty="0" smtClean="0"/>
              <a:t>The flight controller is controlled externally using a companion computer</a:t>
            </a:r>
          </a:p>
          <a:p>
            <a:r>
              <a:rPr lang="en-US" sz="2400" dirty="0" smtClean="0"/>
              <a:t>This provides great flexibility to do complex computation which cannot be done with the flight controller in a powerful computer and send commands to the flight controller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208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528" y="169254"/>
            <a:ext cx="9328458" cy="964602"/>
          </a:xfrm>
        </p:spPr>
        <p:txBody>
          <a:bodyPr/>
          <a:lstStyle/>
          <a:p>
            <a:r>
              <a:rPr lang="en-US" sz="4800" dirty="0" smtClean="0"/>
              <a:t>Principle of Operation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021" y="1298448"/>
            <a:ext cx="10360339" cy="4713705"/>
          </a:xfrm>
        </p:spPr>
        <p:txBody>
          <a:bodyPr>
            <a:normAutofit/>
          </a:bodyPr>
          <a:lstStyle/>
          <a:p>
            <a:r>
              <a:rPr lang="en-US" dirty="0" smtClean="0"/>
              <a:t>ROLL  – Rotation of UAV about X-axis </a:t>
            </a:r>
          </a:p>
          <a:p>
            <a:r>
              <a:rPr lang="en-US" dirty="0" smtClean="0"/>
              <a:t>PITCH  – Rotation about Y-axis</a:t>
            </a:r>
          </a:p>
          <a:p>
            <a:r>
              <a:rPr lang="en-US" dirty="0" smtClean="0"/>
              <a:t>YAW   – Rotation about Z-axis</a:t>
            </a:r>
          </a:p>
          <a:p>
            <a:r>
              <a:rPr lang="en-US" dirty="0" smtClean="0"/>
              <a:t>THRUST – Lift force produced by rotation of </a:t>
            </a:r>
            <a:r>
              <a:rPr lang="en-US" dirty="0"/>
              <a:t>all </a:t>
            </a:r>
            <a:r>
              <a:rPr lang="en-US" dirty="0" smtClean="0"/>
              <a:t>motors at same speed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876" y="3035808"/>
            <a:ext cx="3987476" cy="35474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1" y="3035808"/>
            <a:ext cx="7698555" cy="354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1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229778"/>
          </a:xfrm>
        </p:spPr>
        <p:txBody>
          <a:bodyPr/>
          <a:lstStyle/>
          <a:p>
            <a:r>
              <a:rPr lang="en-US" sz="4000" dirty="0" smtClean="0"/>
              <a:t>Current Research Trends &amp; Applications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240" y="1773936"/>
            <a:ext cx="10314432" cy="4946904"/>
          </a:xfrm>
        </p:spPr>
        <p:txBody>
          <a:bodyPr/>
          <a:lstStyle/>
          <a:p>
            <a:r>
              <a:rPr lang="en-US" dirty="0"/>
              <a:t>Vision aided navigation and </a:t>
            </a:r>
            <a:r>
              <a:rPr lang="en-US" dirty="0" smtClean="0"/>
              <a:t>control</a:t>
            </a:r>
            <a:endParaRPr lang="en-US" dirty="0"/>
          </a:p>
          <a:p>
            <a:r>
              <a:rPr lang="en-US" dirty="0"/>
              <a:t>Active environmental perception, obstacle avoidance, and agile low altitude </a:t>
            </a:r>
            <a:r>
              <a:rPr lang="en-US" dirty="0" smtClean="0"/>
              <a:t>flight</a:t>
            </a:r>
          </a:p>
          <a:p>
            <a:r>
              <a:rPr lang="en-US" dirty="0"/>
              <a:t>Navigation and estimation theory and sensor </a:t>
            </a:r>
            <a:r>
              <a:rPr lang="en-US" dirty="0" smtClean="0"/>
              <a:t>fusion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339618"/>
              </p:ext>
            </p:extLst>
          </p:nvPr>
        </p:nvGraphicFramePr>
        <p:xfrm>
          <a:off x="852424" y="3364992"/>
          <a:ext cx="10403840" cy="29626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80280"/>
                <a:gridCol w="5623560"/>
              </a:tblGrid>
              <a:tr h="6854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Applications</a:t>
                      </a:r>
                      <a:endParaRPr lang="en-US" dirty="0"/>
                    </a:p>
                  </a:txBody>
                  <a:tcPr/>
                </a:tc>
              </a:tr>
              <a:tr h="711146">
                <a:tc>
                  <a:txBody>
                    <a:bodyPr/>
                    <a:lstStyle/>
                    <a:p>
                      <a:r>
                        <a:rPr lang="en-US" dirty="0" smtClean="0"/>
                        <a:t>Military / Security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1.Defense surveillance </a:t>
                      </a:r>
                      <a:endParaRPr lang="en-US" dirty="0"/>
                    </a:p>
                  </a:txBody>
                  <a:tcPr/>
                </a:tc>
              </a:tr>
              <a:tr h="783026">
                <a:tc>
                  <a:txBody>
                    <a:bodyPr/>
                    <a:lstStyle/>
                    <a:p>
                      <a:r>
                        <a:rPr lang="en-US" dirty="0" smtClean="0"/>
                        <a:t>Science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 Wireless Communications </a:t>
                      </a:r>
                    </a:p>
                    <a:p>
                      <a:r>
                        <a:rPr lang="en-US" dirty="0" smtClean="0"/>
                        <a:t>2. Autonomous</a:t>
                      </a:r>
                      <a:r>
                        <a:rPr lang="en-US" baseline="0" dirty="0" smtClean="0"/>
                        <a:t> navigation and control</a:t>
                      </a:r>
                      <a:endParaRPr lang="en-US" dirty="0"/>
                    </a:p>
                  </a:txBody>
                  <a:tcPr/>
                </a:tc>
              </a:tr>
              <a:tr h="783026">
                <a:tc>
                  <a:txBody>
                    <a:bodyPr/>
                    <a:lstStyle/>
                    <a:p>
                      <a:r>
                        <a:rPr lang="en-US" dirty="0" smtClean="0"/>
                        <a:t>Civil /</a:t>
                      </a:r>
                      <a:r>
                        <a:rPr lang="en-US" baseline="0" dirty="0" smtClean="0"/>
                        <a:t> Environment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 smtClean="0"/>
                        <a:t>1. Disaster surveillance</a:t>
                      </a:r>
                      <a:r>
                        <a:rPr lang="en-US" baseline="0" dirty="0" smtClean="0"/>
                        <a:t> and management</a:t>
                      </a:r>
                    </a:p>
                    <a:p>
                      <a:pPr marL="0" indent="0">
                        <a:buNone/>
                      </a:pPr>
                      <a:r>
                        <a:rPr lang="en-US" baseline="0" dirty="0" smtClean="0"/>
                        <a:t>2. Precision Agriculture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82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8570"/>
          </a:xfrm>
        </p:spPr>
        <p:txBody>
          <a:bodyPr/>
          <a:lstStyle/>
          <a:p>
            <a:r>
              <a:rPr lang="en-US" dirty="0" smtClean="0"/>
              <a:t>Hardware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232" y="1161288"/>
            <a:ext cx="11228832" cy="5413248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655815"/>
              </p:ext>
            </p:extLst>
          </p:nvPr>
        </p:nvGraphicFramePr>
        <p:xfrm>
          <a:off x="713232" y="1161285"/>
          <a:ext cx="11045952" cy="560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118"/>
                <a:gridCol w="5518834"/>
              </a:tblGrid>
              <a:tr h="62280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COMPONENT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SPECIFICATION</a:t>
                      </a:r>
                      <a:endParaRPr lang="en-US" sz="2400" dirty="0"/>
                    </a:p>
                  </a:txBody>
                  <a:tcPr/>
                </a:tc>
              </a:tr>
              <a:tr h="622808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Hexacopter</a:t>
                      </a:r>
                      <a:r>
                        <a:rPr lang="en-US" sz="2400" dirty="0" smtClean="0"/>
                        <a:t> Frame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DJI </a:t>
                      </a:r>
                      <a:r>
                        <a:rPr lang="en-US" sz="2400" dirty="0" err="1" smtClean="0"/>
                        <a:t>Flamewheel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F550 ARF</a:t>
                      </a:r>
                      <a:r>
                        <a:rPr lang="en-US" sz="2400" baseline="0" dirty="0" smtClean="0"/>
                        <a:t> KIT</a:t>
                      </a:r>
                      <a:endParaRPr lang="en-US" sz="2400" dirty="0"/>
                    </a:p>
                  </a:txBody>
                  <a:tcPr/>
                </a:tc>
              </a:tr>
              <a:tr h="62280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Electronic</a:t>
                      </a:r>
                      <a:r>
                        <a:rPr lang="en-US" sz="2400" baseline="0" dirty="0" smtClean="0"/>
                        <a:t> Speed Controller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15 A OPTO E300 Propulsion</a:t>
                      </a:r>
                      <a:r>
                        <a:rPr lang="en-US" sz="2400" baseline="0" dirty="0" smtClean="0"/>
                        <a:t> system</a:t>
                      </a:r>
                      <a:endParaRPr lang="en-US" sz="2400" dirty="0"/>
                    </a:p>
                  </a:txBody>
                  <a:tcPr/>
                </a:tc>
              </a:tr>
              <a:tr h="62280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Motors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DJI 920 KV Motors (3</a:t>
                      </a:r>
                      <a:r>
                        <a:rPr lang="en-US" sz="2400" baseline="0" dirty="0" smtClean="0"/>
                        <a:t> CW, 3 CCW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/>
                </a:tc>
              </a:tr>
              <a:tr h="62280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Flight Controller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PIXHAWK PX4 Autopilot</a:t>
                      </a:r>
                      <a:r>
                        <a:rPr lang="en-US" sz="2400" baseline="0" dirty="0" smtClean="0"/>
                        <a:t> system</a:t>
                      </a:r>
                      <a:endParaRPr lang="en-US" sz="2400" dirty="0"/>
                    </a:p>
                  </a:txBody>
                  <a:tcPr/>
                </a:tc>
              </a:tr>
              <a:tr h="62280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Companion</a:t>
                      </a:r>
                      <a:r>
                        <a:rPr lang="en-US" sz="2400" baseline="0" dirty="0" smtClean="0"/>
                        <a:t> Computer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Beaglebone</a:t>
                      </a:r>
                      <a:r>
                        <a:rPr lang="en-US" sz="2400" dirty="0" smtClean="0"/>
                        <a:t> Black</a:t>
                      </a:r>
                      <a:endParaRPr lang="en-US" sz="2400" dirty="0"/>
                    </a:p>
                  </a:txBody>
                  <a:tcPr/>
                </a:tc>
              </a:tr>
              <a:tr h="62280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GPS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Ublox</a:t>
                      </a:r>
                      <a:r>
                        <a:rPr lang="en-US" sz="2400" dirty="0" smtClean="0"/>
                        <a:t>-Neo 7M</a:t>
                      </a:r>
                      <a:r>
                        <a:rPr lang="en-US" sz="2400" baseline="0" dirty="0" smtClean="0"/>
                        <a:t> GPS</a:t>
                      </a:r>
                      <a:r>
                        <a:rPr lang="en-US" sz="2400" dirty="0" smtClean="0"/>
                        <a:t> </a:t>
                      </a:r>
                      <a:endParaRPr lang="en-US" sz="2400" dirty="0"/>
                    </a:p>
                  </a:txBody>
                  <a:tcPr/>
                </a:tc>
              </a:tr>
              <a:tr h="62280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Serial</a:t>
                      </a:r>
                      <a:r>
                        <a:rPr lang="en-US" sz="2400" baseline="0" dirty="0" smtClean="0"/>
                        <a:t> communication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UART – FTDI </a:t>
                      </a:r>
                      <a:endParaRPr lang="en-US" sz="2400" dirty="0"/>
                    </a:p>
                  </a:txBody>
                  <a:tcPr/>
                </a:tc>
              </a:tr>
              <a:tr h="62280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Battery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 S - </a:t>
                      </a:r>
                      <a:r>
                        <a:rPr lang="en-US" sz="2400" dirty="0" err="1" smtClean="0"/>
                        <a:t>Lipo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4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41473" cy="763434"/>
          </a:xfrm>
        </p:spPr>
        <p:txBody>
          <a:bodyPr/>
          <a:lstStyle/>
          <a:p>
            <a:r>
              <a:rPr lang="en-US" dirty="0" smtClean="0"/>
              <a:t>PIXHAWK – OPEN SOURCE MAGIC !!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365" y="1280580"/>
            <a:ext cx="5659501" cy="4754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66" y="1280580"/>
            <a:ext cx="4601654" cy="27064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66" y="3986994"/>
            <a:ext cx="4601654" cy="20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0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4290"/>
          </a:xfrm>
        </p:spPr>
        <p:txBody>
          <a:bodyPr/>
          <a:lstStyle/>
          <a:p>
            <a:r>
              <a:rPr lang="en-US" dirty="0" smtClean="0"/>
              <a:t>ON BOARD SENSORS AND GPS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26464"/>
            <a:ext cx="9403742" cy="4821935"/>
          </a:xfrm>
        </p:spPr>
        <p:txBody>
          <a:bodyPr/>
          <a:lstStyle/>
          <a:p>
            <a:r>
              <a:rPr lang="en-US" sz="2800" dirty="0" smtClean="0"/>
              <a:t>ST </a:t>
            </a:r>
            <a:r>
              <a:rPr lang="en-US" sz="2800" dirty="0"/>
              <a:t>Micro L3GD20H 16 bit gyroscope </a:t>
            </a:r>
          </a:p>
          <a:p>
            <a:r>
              <a:rPr lang="en-US" sz="2800" dirty="0" smtClean="0"/>
              <a:t>ST </a:t>
            </a:r>
            <a:r>
              <a:rPr lang="en-US" sz="2800" dirty="0"/>
              <a:t>Micro LSM303D 14 bit accelerometer </a:t>
            </a:r>
            <a:r>
              <a:rPr lang="en-US" sz="2800" dirty="0" smtClean="0"/>
              <a:t>and </a:t>
            </a:r>
            <a:r>
              <a:rPr lang="en-US" sz="2800" dirty="0"/>
              <a:t>magnetometer </a:t>
            </a:r>
          </a:p>
          <a:p>
            <a:r>
              <a:rPr lang="en-US" sz="2800" dirty="0" smtClean="0"/>
              <a:t>MEAS </a:t>
            </a:r>
            <a:r>
              <a:rPr lang="en-US" sz="2800" dirty="0"/>
              <a:t>MS5611 barometer </a:t>
            </a:r>
            <a:endParaRPr lang="en-US" sz="2800" dirty="0" smtClean="0"/>
          </a:p>
          <a:p>
            <a:r>
              <a:rPr lang="en-US" sz="2800" dirty="0" err="1" smtClean="0"/>
              <a:t>Ublox</a:t>
            </a:r>
            <a:r>
              <a:rPr lang="en-US" sz="2800" dirty="0" smtClean="0"/>
              <a:t> </a:t>
            </a:r>
            <a:r>
              <a:rPr lang="en-US" sz="2800" dirty="0"/>
              <a:t>NEO </a:t>
            </a:r>
            <a:r>
              <a:rPr lang="en-US" sz="2800" dirty="0" smtClean="0"/>
              <a:t>7M GPS (external GPS)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8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1454</TotalTime>
  <Words>1033</Words>
  <Application>Microsoft Office PowerPoint</Application>
  <PresentationFormat>Widescreen</PresentationFormat>
  <Paragraphs>159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Times New Roman</vt:lpstr>
      <vt:lpstr>Wingdings 3</vt:lpstr>
      <vt:lpstr>Ion</vt:lpstr>
      <vt:lpstr>MEEM 5990 Autonomous control of a Hexacopter using Pixhawk and Beaglebone Black</vt:lpstr>
      <vt:lpstr>Outline</vt:lpstr>
      <vt:lpstr>Introduction</vt:lpstr>
      <vt:lpstr>OBJECTIVE</vt:lpstr>
      <vt:lpstr>Principle of Operation</vt:lpstr>
      <vt:lpstr>Current Research Trends &amp; Applications</vt:lpstr>
      <vt:lpstr>Hardware Overview</vt:lpstr>
      <vt:lpstr>PIXHAWK – OPEN SOURCE MAGIC !!</vt:lpstr>
      <vt:lpstr>ON BOARD SENSORS AND GPS</vt:lpstr>
      <vt:lpstr>Flashing Firmware and Sensor Calibration</vt:lpstr>
      <vt:lpstr>BEAGLEBONE BLACK</vt:lpstr>
      <vt:lpstr>SYSTEM OVERVIEW</vt:lpstr>
      <vt:lpstr>OFF-BOARD CONTROL OF PIXHAWK</vt:lpstr>
      <vt:lpstr>POSITION AND ATTITUDE CONTROLLER</vt:lpstr>
      <vt:lpstr>LOCAL BODY NED FRAME</vt:lpstr>
      <vt:lpstr>MAVLINK PROTOCOL !!</vt:lpstr>
      <vt:lpstr>How to send a Mavlink Msg?</vt:lpstr>
      <vt:lpstr>Sequence of Steps</vt:lpstr>
      <vt:lpstr>STARTING MAVLINK</vt:lpstr>
      <vt:lpstr>Disabling Pre-Arm check</vt:lpstr>
      <vt:lpstr>PowerPoint Presentation</vt:lpstr>
      <vt:lpstr>ARMING/DISARMING</vt:lpstr>
      <vt:lpstr>STREAM SET POINTS</vt:lpstr>
      <vt:lpstr>EXAMPLE OUTPUT</vt:lpstr>
      <vt:lpstr>FUTURE PROSPECTS</vt:lpstr>
      <vt:lpstr>CONCLUSION</vt:lpstr>
    </vt:vector>
  </TitlesOfParts>
  <Company>Michigan Technological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MEEM 5255  Assignment  5 Thermocouples</dc:title>
  <dc:creator>aafamuyi</dc:creator>
  <cp:lastModifiedBy>Mugesh Shanmugam Pillai Gnanasekar</cp:lastModifiedBy>
  <cp:revision>81</cp:revision>
  <dcterms:created xsi:type="dcterms:W3CDTF">2015-04-09T22:06:37Z</dcterms:created>
  <dcterms:modified xsi:type="dcterms:W3CDTF">2015-07-14T02:56:41Z</dcterms:modified>
</cp:coreProperties>
</file>